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Glacial Indifference" charset="1" panose="00000000000000000000"/>
      <p:regular r:id="rId11"/>
    </p:embeddedFont>
    <p:embeddedFont>
      <p:font typeface="Telegraf" charset="1" panose="0000050000000000000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EJAKfNNOM.mp4>
</file>

<file path=ppt/media/image1.jpeg>
</file>

<file path=ppt/media/image2.jpeg>
</file>

<file path=ppt/media/image3.jpeg>
</file>

<file path=ppt/media/image4.png>
</file>

<file path=ppt/media/image5.svg>
</file>

<file path=ppt/media/image6.jpeg>
</file>

<file path=ppt/media/image7.png>
</file>

<file path=ppt/media/image8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VAEJAKfNNOM.mp4" Type="http://schemas.openxmlformats.org/officeDocument/2006/relationships/video"/><Relationship Id="rId4" Target="../media/VAEJAKfNNOM.mp4" Type="http://schemas.microsoft.com/office/2007/relationships/media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-1021719" y="-305282"/>
            <a:ext cx="19309719" cy="10897564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929463" y="2398692"/>
            <a:ext cx="14429073" cy="3367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166"/>
              </a:lnSpc>
            </a:pPr>
            <a:r>
              <a:rPr lang="en-US" sz="11756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Capgemini-Hartford-Challenge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094092" y="5718611"/>
            <a:ext cx="8562610" cy="632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91"/>
              </a:lnSpc>
            </a:pPr>
            <a:r>
              <a:rPr lang="en-US" sz="40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by QUIC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846310" cy="10287000"/>
            <a:chOff x="0" y="0"/>
            <a:chExt cx="1803143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03143" cy="2709333"/>
            </a:xfrm>
            <a:custGeom>
              <a:avLst/>
              <a:gdLst/>
              <a:ahLst/>
              <a:cxnLst/>
              <a:rect r="r" b="b" t="t" l="l"/>
              <a:pathLst>
                <a:path h="2709333" w="1803143">
                  <a:moveTo>
                    <a:pt x="0" y="0"/>
                  </a:moveTo>
                  <a:lnTo>
                    <a:pt x="1803143" y="0"/>
                  </a:lnTo>
                  <a:lnTo>
                    <a:pt x="180314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0"/>
              <a:ext cx="1803143" cy="28045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62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542804" y="2202143"/>
            <a:ext cx="1760701" cy="5246370"/>
            <a:chOff x="0" y="0"/>
            <a:chExt cx="1908556" cy="5686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08556" cy="5686933"/>
            </a:xfrm>
            <a:custGeom>
              <a:avLst/>
              <a:gdLst/>
              <a:ahLst/>
              <a:cxnLst/>
              <a:rect r="r" b="b" t="t" l="l"/>
              <a:pathLst>
                <a:path h="5686933" w="1908556">
                  <a:moveTo>
                    <a:pt x="703961" y="5686933"/>
                  </a:moveTo>
                  <a:lnTo>
                    <a:pt x="703961" y="1307973"/>
                  </a:lnTo>
                  <a:cubicBezTo>
                    <a:pt x="626491" y="1400556"/>
                    <a:pt x="519938" y="1475359"/>
                    <a:pt x="384302" y="1532382"/>
                  </a:cubicBezTo>
                  <a:cubicBezTo>
                    <a:pt x="248666" y="1589405"/>
                    <a:pt x="120523" y="1617980"/>
                    <a:pt x="0" y="1617980"/>
                  </a:cubicBezTo>
                  <a:lnTo>
                    <a:pt x="0" y="710438"/>
                  </a:lnTo>
                  <a:cubicBezTo>
                    <a:pt x="114046" y="693293"/>
                    <a:pt x="236855" y="656082"/>
                    <a:pt x="368173" y="599059"/>
                  </a:cubicBezTo>
                  <a:cubicBezTo>
                    <a:pt x="499491" y="542036"/>
                    <a:pt x="621665" y="463423"/>
                    <a:pt x="734695" y="363347"/>
                  </a:cubicBezTo>
                  <a:cubicBezTo>
                    <a:pt x="847725" y="263144"/>
                    <a:pt x="934339" y="142113"/>
                    <a:pt x="994664" y="0"/>
                  </a:cubicBezTo>
                  <a:lnTo>
                    <a:pt x="1908556" y="0"/>
                  </a:lnTo>
                  <a:lnTo>
                    <a:pt x="1908556" y="5686933"/>
                  </a:lnTo>
                  <a:lnTo>
                    <a:pt x="703961" y="5686933"/>
                  </a:lnTo>
                  <a:close/>
                </a:path>
              </a:pathLst>
            </a:custGeom>
            <a:blipFill>
              <a:blip r:embed="rId2"/>
              <a:stretch>
                <a:fillRect l="-168864" t="0" r="-260860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8756296" y="1955740"/>
            <a:ext cx="6449954" cy="4275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67"/>
              </a:lnSpc>
            </a:pPr>
            <a:r>
              <a:rPr lang="en-US" sz="3048">
                <a:solidFill>
                  <a:srgbClr val="000000"/>
                </a:solidFill>
                <a:latin typeface="Telegraf"/>
                <a:ea typeface="Telegraf"/>
                <a:cs typeface="Telegraf"/>
                <a:sym typeface="Telegraf"/>
              </a:rPr>
              <a:t>Main objective:</a:t>
            </a:r>
          </a:p>
          <a:p>
            <a:pPr algn="l" marL="658102" indent="-329051" lvl="1">
              <a:lnSpc>
                <a:spcPts val="4267"/>
              </a:lnSpc>
              <a:buFont typeface="Arial"/>
              <a:buChar char="•"/>
            </a:pPr>
            <a:r>
              <a:rPr lang="en-US" sz="3048">
                <a:solidFill>
                  <a:srgbClr val="000000"/>
                </a:solidFill>
                <a:latin typeface="Telegraf"/>
                <a:ea typeface="Telegraf"/>
                <a:cs typeface="Telegraf"/>
                <a:sym typeface="Telegraf"/>
              </a:rPr>
              <a:t>To optimize a portfolio by minimizing the correlation between properties in order to minimize risk while utilizing a quantum computer</a:t>
            </a:r>
          </a:p>
          <a:p>
            <a:pPr algn="l">
              <a:lnSpc>
                <a:spcPts val="4267"/>
              </a:lnSpc>
            </a:pPr>
          </a:p>
          <a:p>
            <a:pPr algn="l">
              <a:lnSpc>
                <a:spcPts val="4267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7113445" y="441710"/>
            <a:ext cx="6229858" cy="11030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31"/>
              </a:lnSpc>
            </a:pPr>
            <a:r>
              <a:rPr lang="en-US" sz="7081">
                <a:solidFill>
                  <a:srgbClr val="1D1D1B"/>
                </a:solidFill>
                <a:latin typeface="Telegraf"/>
                <a:ea typeface="Telegraf"/>
                <a:cs typeface="Telegraf"/>
                <a:sym typeface="Telegraf"/>
              </a:rPr>
              <a:t>The Objective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846310" cy="10287000"/>
            <a:chOff x="0" y="0"/>
            <a:chExt cx="1803143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03143" cy="2709333"/>
            </a:xfrm>
            <a:custGeom>
              <a:avLst/>
              <a:gdLst/>
              <a:ahLst/>
              <a:cxnLst/>
              <a:rect r="r" b="b" t="t" l="l"/>
              <a:pathLst>
                <a:path h="2709333" w="1803143">
                  <a:moveTo>
                    <a:pt x="0" y="0"/>
                  </a:moveTo>
                  <a:lnTo>
                    <a:pt x="1803143" y="0"/>
                  </a:lnTo>
                  <a:lnTo>
                    <a:pt x="180314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0"/>
              <a:ext cx="1803143" cy="28045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62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043985" y="2520315"/>
            <a:ext cx="2758341" cy="5246370"/>
            <a:chOff x="0" y="0"/>
            <a:chExt cx="3000121" cy="570623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999994" cy="5706364"/>
            </a:xfrm>
            <a:custGeom>
              <a:avLst/>
              <a:gdLst/>
              <a:ahLst/>
              <a:cxnLst/>
              <a:rect r="r" b="b" t="t" l="l"/>
              <a:pathLst>
                <a:path h="5706364" w="2999994">
                  <a:moveTo>
                    <a:pt x="12954" y="5706237"/>
                  </a:moveTo>
                  <a:lnTo>
                    <a:pt x="12954" y="5434965"/>
                  </a:lnTo>
                  <a:cubicBezTo>
                    <a:pt x="12954" y="5152898"/>
                    <a:pt x="56515" y="4899406"/>
                    <a:pt x="143764" y="4674489"/>
                  </a:cubicBezTo>
                  <a:cubicBezTo>
                    <a:pt x="231013" y="4449572"/>
                    <a:pt x="343408" y="4240657"/>
                    <a:pt x="481203" y="4047998"/>
                  </a:cubicBezTo>
                  <a:cubicBezTo>
                    <a:pt x="618998" y="3855339"/>
                    <a:pt x="764286" y="3666490"/>
                    <a:pt x="917194" y="3481197"/>
                  </a:cubicBezTo>
                  <a:cubicBezTo>
                    <a:pt x="1065784" y="3300349"/>
                    <a:pt x="1207262" y="3114675"/>
                    <a:pt x="1341882" y="2924175"/>
                  </a:cubicBezTo>
                  <a:cubicBezTo>
                    <a:pt x="1476375" y="2733675"/>
                    <a:pt x="1586230" y="2526919"/>
                    <a:pt x="1671320" y="2304161"/>
                  </a:cubicBezTo>
                  <a:cubicBezTo>
                    <a:pt x="1756410" y="2081276"/>
                    <a:pt x="1798828" y="1831086"/>
                    <a:pt x="1798828" y="1553337"/>
                  </a:cubicBezTo>
                  <a:cubicBezTo>
                    <a:pt x="1798828" y="1419860"/>
                    <a:pt x="1778889" y="1305179"/>
                    <a:pt x="1739011" y="1209421"/>
                  </a:cubicBezTo>
                  <a:cubicBezTo>
                    <a:pt x="1699133" y="1113663"/>
                    <a:pt x="1616837" y="1065657"/>
                    <a:pt x="1491996" y="1065657"/>
                  </a:cubicBezTo>
                  <a:cubicBezTo>
                    <a:pt x="1302512" y="1065657"/>
                    <a:pt x="1207770" y="1234694"/>
                    <a:pt x="1207770" y="1572641"/>
                  </a:cubicBezTo>
                  <a:lnTo>
                    <a:pt x="1207770" y="2266950"/>
                  </a:lnTo>
                  <a:lnTo>
                    <a:pt x="12954" y="2266950"/>
                  </a:lnTo>
                  <a:cubicBezTo>
                    <a:pt x="10795" y="2217420"/>
                    <a:pt x="8128" y="2161540"/>
                    <a:pt x="4826" y="2099056"/>
                  </a:cubicBezTo>
                  <a:cubicBezTo>
                    <a:pt x="1651" y="2036699"/>
                    <a:pt x="0" y="1976374"/>
                    <a:pt x="0" y="1918208"/>
                  </a:cubicBezTo>
                  <a:cubicBezTo>
                    <a:pt x="0" y="1509141"/>
                    <a:pt x="43053" y="1162050"/>
                    <a:pt x="129159" y="876681"/>
                  </a:cubicBezTo>
                  <a:cubicBezTo>
                    <a:pt x="215265" y="591439"/>
                    <a:pt x="367538" y="374015"/>
                    <a:pt x="586105" y="224409"/>
                  </a:cubicBezTo>
                  <a:cubicBezTo>
                    <a:pt x="804672" y="74803"/>
                    <a:pt x="1112012" y="0"/>
                    <a:pt x="1508125" y="0"/>
                  </a:cubicBezTo>
                  <a:cubicBezTo>
                    <a:pt x="1979549" y="0"/>
                    <a:pt x="2346071" y="132461"/>
                    <a:pt x="2607691" y="397256"/>
                  </a:cubicBezTo>
                  <a:cubicBezTo>
                    <a:pt x="2869311" y="662051"/>
                    <a:pt x="2999994" y="1039876"/>
                    <a:pt x="2999994" y="1530731"/>
                  </a:cubicBezTo>
                  <a:cubicBezTo>
                    <a:pt x="2999994" y="1864487"/>
                    <a:pt x="2956941" y="2156714"/>
                    <a:pt x="2870835" y="2407539"/>
                  </a:cubicBezTo>
                  <a:cubicBezTo>
                    <a:pt x="2784729" y="2658364"/>
                    <a:pt x="2670556" y="2886583"/>
                    <a:pt x="2528570" y="3092196"/>
                  </a:cubicBezTo>
                  <a:cubicBezTo>
                    <a:pt x="2386457" y="3297809"/>
                    <a:pt x="2230374" y="3502914"/>
                    <a:pt x="2060321" y="3707384"/>
                  </a:cubicBezTo>
                  <a:cubicBezTo>
                    <a:pt x="1939671" y="3851656"/>
                    <a:pt x="1822958" y="3999103"/>
                    <a:pt x="1709928" y="4149852"/>
                  </a:cubicBezTo>
                  <a:cubicBezTo>
                    <a:pt x="1596898" y="4300601"/>
                    <a:pt x="1497330" y="4462018"/>
                    <a:pt x="1411224" y="4634230"/>
                  </a:cubicBezTo>
                  <a:lnTo>
                    <a:pt x="2961259" y="4634230"/>
                  </a:lnTo>
                  <a:lnTo>
                    <a:pt x="2961259" y="5706364"/>
                  </a:lnTo>
                  <a:lnTo>
                    <a:pt x="12954" y="5706364"/>
                  </a:lnTo>
                  <a:close/>
                </a:path>
              </a:pathLst>
            </a:custGeom>
            <a:blipFill>
              <a:blip r:embed="rId2"/>
              <a:stretch>
                <a:fillRect l="-108510" t="0" r="-10851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8859443" y="2258325"/>
            <a:ext cx="7190738" cy="1735749"/>
          </a:xfrm>
          <a:custGeom>
            <a:avLst/>
            <a:gdLst/>
            <a:ahLst/>
            <a:cxnLst/>
            <a:rect r="r" b="b" t="t" l="l"/>
            <a:pathLst>
              <a:path h="1735749" w="7190738">
                <a:moveTo>
                  <a:pt x="0" y="0"/>
                </a:moveTo>
                <a:lnTo>
                  <a:pt x="7190738" y="0"/>
                </a:lnTo>
                <a:lnTo>
                  <a:pt x="7190738" y="1735749"/>
                </a:lnTo>
                <a:lnTo>
                  <a:pt x="0" y="17357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 flipV="true">
            <a:off x="9816020" y="4100982"/>
            <a:ext cx="594480" cy="313213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diamond" len="lg" w="lg"/>
          </a:ln>
        </p:spPr>
      </p:sp>
      <p:sp>
        <p:nvSpPr>
          <p:cNvPr name="AutoShape 9" id="9"/>
          <p:cNvSpPr/>
          <p:nvPr/>
        </p:nvSpPr>
        <p:spPr>
          <a:xfrm flipH="true" flipV="true">
            <a:off x="13649667" y="3953196"/>
            <a:ext cx="945355" cy="3813489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diamond" len="lg" w="lg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6749285" y="5933150"/>
            <a:ext cx="6523530" cy="1574693"/>
          </a:xfrm>
          <a:custGeom>
            <a:avLst/>
            <a:gdLst/>
            <a:ahLst/>
            <a:cxnLst/>
            <a:rect r="r" b="b" t="t" l="l"/>
            <a:pathLst>
              <a:path h="1574693" w="6523530">
                <a:moveTo>
                  <a:pt x="0" y="0"/>
                </a:moveTo>
                <a:lnTo>
                  <a:pt x="6523529" y="0"/>
                </a:lnTo>
                <a:lnTo>
                  <a:pt x="6523529" y="1574693"/>
                </a:lnTo>
                <a:lnTo>
                  <a:pt x="0" y="15746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2025237" y="7766685"/>
            <a:ext cx="5768915" cy="1392540"/>
          </a:xfrm>
          <a:custGeom>
            <a:avLst/>
            <a:gdLst/>
            <a:ahLst/>
            <a:cxnLst/>
            <a:rect r="r" b="b" t="t" l="l"/>
            <a:pathLst>
              <a:path h="1392540" w="5768915">
                <a:moveTo>
                  <a:pt x="0" y="0"/>
                </a:moveTo>
                <a:lnTo>
                  <a:pt x="5768915" y="0"/>
                </a:lnTo>
                <a:lnTo>
                  <a:pt x="5768915" y="1392540"/>
                </a:lnTo>
                <a:lnTo>
                  <a:pt x="0" y="13925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501149" y="689962"/>
            <a:ext cx="10494603" cy="31081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31"/>
              </a:lnSpc>
            </a:pPr>
            <a:r>
              <a:rPr lang="en-US" sz="7081">
                <a:solidFill>
                  <a:srgbClr val="1D1D1B"/>
                </a:solidFill>
                <a:latin typeface="Telegraf"/>
                <a:ea typeface="Telegraf"/>
                <a:cs typeface="Telegraf"/>
                <a:sym typeface="Telegraf"/>
              </a:rPr>
              <a:t>The Approach</a:t>
            </a:r>
          </a:p>
          <a:p>
            <a:pPr algn="l">
              <a:lnSpc>
                <a:spcPts val="7931"/>
              </a:lnSpc>
            </a:pPr>
          </a:p>
          <a:p>
            <a:pPr algn="l">
              <a:lnSpc>
                <a:spcPts val="7931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8800260" y="6289626"/>
            <a:ext cx="6449954" cy="728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27"/>
              </a:lnSpc>
            </a:pPr>
            <a:r>
              <a:rPr lang="en-US" sz="3948">
                <a:solidFill>
                  <a:srgbClr val="000000"/>
                </a:solidFill>
                <a:latin typeface="Telegraf"/>
                <a:ea typeface="Telegraf"/>
                <a:cs typeface="Telegraf"/>
                <a:sym typeface="Telegraf"/>
              </a:rPr>
              <a:t>QAOA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579658" y="7735508"/>
            <a:ext cx="6941046" cy="1423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27"/>
              </a:lnSpc>
            </a:pPr>
            <a:r>
              <a:rPr lang="en-US" sz="3948">
                <a:solidFill>
                  <a:srgbClr val="000000"/>
                </a:solidFill>
                <a:latin typeface="Telegraf"/>
                <a:ea typeface="Telegraf"/>
                <a:cs typeface="Telegraf"/>
                <a:sym typeface="Telegraf"/>
              </a:rPr>
              <a:t>Simulated Quantum Annealing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277928" y="2386965"/>
            <a:ext cx="6941046" cy="1423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27"/>
              </a:lnSpc>
            </a:pPr>
            <a:r>
              <a:rPr lang="en-US" sz="3948">
                <a:solidFill>
                  <a:srgbClr val="000000"/>
                </a:solidFill>
                <a:latin typeface="Telegraf"/>
                <a:ea typeface="Telegraf"/>
                <a:cs typeface="Telegraf"/>
                <a:sym typeface="Telegraf"/>
              </a:rPr>
              <a:t>VQA (Variation Quantum Algorithm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899905" y="8128912"/>
            <a:ext cx="3919075" cy="1936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63"/>
              </a:lnSpc>
              <a:spcBef>
                <a:spcPct val="0"/>
              </a:spcBef>
            </a:pPr>
            <a:r>
              <a:rPr lang="en-US" sz="2372">
                <a:solidFill>
                  <a:srgbClr val="000000"/>
                </a:solidFill>
                <a:latin typeface="Telegraf"/>
                <a:ea typeface="Telegraf"/>
                <a:cs typeface="Telegraf"/>
                <a:sym typeface="Telegraf"/>
              </a:rPr>
              <a:t>Tools: </a:t>
            </a:r>
            <a:r>
              <a:rPr lang="en-US" sz="2372">
                <a:solidFill>
                  <a:srgbClr val="000000"/>
                </a:solidFill>
                <a:latin typeface="Telegraf"/>
                <a:ea typeface="Telegraf"/>
                <a:cs typeface="Telegraf"/>
                <a:sym typeface="Telegraf"/>
              </a:rPr>
              <a:t>Qiskit Optimization</a:t>
            </a:r>
          </a:p>
          <a:p>
            <a:pPr algn="ctr">
              <a:lnSpc>
                <a:spcPts val="3863"/>
              </a:lnSpc>
              <a:spcBef>
                <a:spcPct val="0"/>
              </a:spcBef>
            </a:pPr>
            <a:r>
              <a:rPr lang="en-US" sz="2372">
                <a:solidFill>
                  <a:srgbClr val="000000"/>
                </a:solidFill>
                <a:latin typeface="Telegraf"/>
                <a:ea typeface="Telegraf"/>
                <a:cs typeface="Telegraf"/>
                <a:sym typeface="Telegraf"/>
              </a:rPr>
              <a:t>Qiskit Aer </a:t>
            </a:r>
          </a:p>
          <a:p>
            <a:pPr algn="ctr">
              <a:lnSpc>
                <a:spcPts val="3863"/>
              </a:lnSpc>
              <a:spcBef>
                <a:spcPct val="0"/>
              </a:spcBef>
            </a:pPr>
            <a:r>
              <a:rPr lang="en-US" sz="2372">
                <a:solidFill>
                  <a:srgbClr val="000000"/>
                </a:solidFill>
                <a:latin typeface="Telegraf"/>
                <a:ea typeface="Telegraf"/>
                <a:cs typeface="Telegraf"/>
                <a:sym typeface="Telegraf"/>
              </a:rPr>
              <a:t>QAOA algorithm</a:t>
            </a:r>
          </a:p>
          <a:p>
            <a:pPr algn="ctr">
              <a:lnSpc>
                <a:spcPts val="3863"/>
              </a:lnSpc>
              <a:spcBef>
                <a:spcPct val="0"/>
              </a:spcBef>
            </a:pPr>
            <a:r>
              <a:rPr lang="en-US" sz="2372">
                <a:solidFill>
                  <a:srgbClr val="000000"/>
                </a:solidFill>
                <a:latin typeface="Telegraf"/>
                <a:ea typeface="Telegraf"/>
                <a:cs typeface="Telegraf"/>
                <a:sym typeface="Telegraf"/>
              </a:rPr>
              <a:t>Classical optimizer: COBYLA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2631249" cy="10287000"/>
            <a:chOff x="0" y="0"/>
            <a:chExt cx="3326749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326749" cy="2709333"/>
            </a:xfrm>
            <a:custGeom>
              <a:avLst/>
              <a:gdLst/>
              <a:ahLst/>
              <a:cxnLst/>
              <a:rect r="r" b="b" t="t" l="l"/>
              <a:pathLst>
                <a:path h="2709333" w="3326749">
                  <a:moveTo>
                    <a:pt x="0" y="0"/>
                  </a:moveTo>
                  <a:lnTo>
                    <a:pt x="3326749" y="0"/>
                  </a:lnTo>
                  <a:lnTo>
                    <a:pt x="3326749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0"/>
              <a:ext cx="3326749" cy="28045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62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057155" y="2175277"/>
            <a:ext cx="2712981" cy="5246370"/>
            <a:chOff x="0" y="0"/>
            <a:chExt cx="2977515" cy="575792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977515" cy="5757926"/>
            </a:xfrm>
            <a:custGeom>
              <a:avLst/>
              <a:gdLst/>
              <a:ahLst/>
              <a:cxnLst/>
              <a:rect r="r" b="b" t="t" l="l"/>
              <a:pathLst>
                <a:path h="5757926" w="2977515">
                  <a:moveTo>
                    <a:pt x="1437005" y="5757926"/>
                  </a:moveTo>
                  <a:cubicBezTo>
                    <a:pt x="935355" y="5757926"/>
                    <a:pt x="570484" y="5625465"/>
                    <a:pt x="342265" y="5360670"/>
                  </a:cubicBezTo>
                  <a:cubicBezTo>
                    <a:pt x="114046" y="5095875"/>
                    <a:pt x="0" y="4696587"/>
                    <a:pt x="0" y="4162679"/>
                  </a:cubicBezTo>
                  <a:lnTo>
                    <a:pt x="0" y="3568446"/>
                  </a:lnTo>
                  <a:lnTo>
                    <a:pt x="1165733" y="3568446"/>
                  </a:lnTo>
                  <a:lnTo>
                    <a:pt x="1165733" y="4165854"/>
                  </a:lnTo>
                  <a:cubicBezTo>
                    <a:pt x="1165733" y="4316603"/>
                    <a:pt x="1184529" y="4444111"/>
                    <a:pt x="1222248" y="4548505"/>
                  </a:cubicBezTo>
                  <a:cubicBezTo>
                    <a:pt x="1259840" y="4652899"/>
                    <a:pt x="1344422" y="4705096"/>
                    <a:pt x="1475740" y="4705096"/>
                  </a:cubicBezTo>
                  <a:cubicBezTo>
                    <a:pt x="1609217" y="4705096"/>
                    <a:pt x="1694180" y="4648581"/>
                    <a:pt x="1730883" y="4535551"/>
                  </a:cubicBezTo>
                  <a:cubicBezTo>
                    <a:pt x="1767459" y="4422521"/>
                    <a:pt x="1785747" y="4237990"/>
                    <a:pt x="1785747" y="3981704"/>
                  </a:cubicBezTo>
                  <a:lnTo>
                    <a:pt x="1785747" y="3839591"/>
                  </a:lnTo>
                  <a:cubicBezTo>
                    <a:pt x="1785747" y="3643757"/>
                    <a:pt x="1752854" y="3472561"/>
                    <a:pt x="1687322" y="3326130"/>
                  </a:cubicBezTo>
                  <a:cubicBezTo>
                    <a:pt x="1621663" y="3179699"/>
                    <a:pt x="1493012" y="3106547"/>
                    <a:pt x="1301369" y="3106547"/>
                  </a:cubicBezTo>
                  <a:cubicBezTo>
                    <a:pt x="1277620" y="3106547"/>
                    <a:pt x="1256665" y="3107055"/>
                    <a:pt x="1238377" y="3108198"/>
                  </a:cubicBezTo>
                  <a:cubicBezTo>
                    <a:pt x="1220089" y="3109341"/>
                    <a:pt x="1204468" y="3110865"/>
                    <a:pt x="1191514" y="3113024"/>
                  </a:cubicBezTo>
                  <a:lnTo>
                    <a:pt x="1191514" y="2092579"/>
                  </a:lnTo>
                  <a:cubicBezTo>
                    <a:pt x="1387348" y="2092579"/>
                    <a:pt x="1537081" y="2049018"/>
                    <a:pt x="1640459" y="1961769"/>
                  </a:cubicBezTo>
                  <a:cubicBezTo>
                    <a:pt x="1743837" y="1874520"/>
                    <a:pt x="1795526" y="1728724"/>
                    <a:pt x="1795526" y="1524254"/>
                  </a:cubicBezTo>
                  <a:cubicBezTo>
                    <a:pt x="1795526" y="1203452"/>
                    <a:pt x="1702943" y="1043051"/>
                    <a:pt x="1517777" y="1043051"/>
                  </a:cubicBezTo>
                  <a:cubicBezTo>
                    <a:pt x="1397254" y="1043051"/>
                    <a:pt x="1315974" y="1089914"/>
                    <a:pt x="1273937" y="1183513"/>
                  </a:cubicBezTo>
                  <a:cubicBezTo>
                    <a:pt x="1231900" y="1277112"/>
                    <a:pt x="1210945" y="1396111"/>
                    <a:pt x="1210945" y="1540383"/>
                  </a:cubicBezTo>
                  <a:lnTo>
                    <a:pt x="1210945" y="1711579"/>
                  </a:lnTo>
                  <a:lnTo>
                    <a:pt x="35560" y="1711579"/>
                  </a:lnTo>
                  <a:cubicBezTo>
                    <a:pt x="33401" y="1685798"/>
                    <a:pt x="31750" y="1654556"/>
                    <a:pt x="30734" y="1617980"/>
                  </a:cubicBezTo>
                  <a:cubicBezTo>
                    <a:pt x="29591" y="1581404"/>
                    <a:pt x="29083" y="1545844"/>
                    <a:pt x="29083" y="1511427"/>
                  </a:cubicBezTo>
                  <a:cubicBezTo>
                    <a:pt x="29083" y="990473"/>
                    <a:pt x="150749" y="608330"/>
                    <a:pt x="393954" y="364998"/>
                  </a:cubicBezTo>
                  <a:cubicBezTo>
                    <a:pt x="637286" y="121666"/>
                    <a:pt x="1009650" y="0"/>
                    <a:pt x="1511300" y="0"/>
                  </a:cubicBezTo>
                  <a:cubicBezTo>
                    <a:pt x="2480056" y="0"/>
                    <a:pt x="2964561" y="503809"/>
                    <a:pt x="2964561" y="1511300"/>
                  </a:cubicBezTo>
                  <a:cubicBezTo>
                    <a:pt x="2964561" y="1791208"/>
                    <a:pt x="2926842" y="2022094"/>
                    <a:pt x="2851531" y="2203958"/>
                  </a:cubicBezTo>
                  <a:cubicBezTo>
                    <a:pt x="2776093" y="2385949"/>
                    <a:pt x="2636266" y="2513457"/>
                    <a:pt x="2431796" y="2586609"/>
                  </a:cubicBezTo>
                  <a:cubicBezTo>
                    <a:pt x="2593213" y="2664079"/>
                    <a:pt x="2712720" y="2763139"/>
                    <a:pt x="2790190" y="2883662"/>
                  </a:cubicBezTo>
                  <a:cubicBezTo>
                    <a:pt x="2867660" y="3004312"/>
                    <a:pt x="2918206" y="3153918"/>
                    <a:pt x="2941955" y="3332607"/>
                  </a:cubicBezTo>
                  <a:cubicBezTo>
                    <a:pt x="2965577" y="3511296"/>
                    <a:pt x="2977515" y="3727704"/>
                    <a:pt x="2977515" y="3981704"/>
                  </a:cubicBezTo>
                  <a:cubicBezTo>
                    <a:pt x="2977515" y="4550029"/>
                    <a:pt x="2858516" y="4988179"/>
                    <a:pt x="2620645" y="5296027"/>
                  </a:cubicBezTo>
                  <a:cubicBezTo>
                    <a:pt x="2382647" y="5604002"/>
                    <a:pt x="1988185" y="5757926"/>
                    <a:pt x="1437005" y="5757926"/>
                  </a:cubicBezTo>
                  <a:close/>
                </a:path>
              </a:pathLst>
            </a:custGeom>
            <a:blipFill>
              <a:blip r:embed="rId2"/>
              <a:stretch>
                <a:fillRect l="-121328" t="0" r="-121328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3139241" y="1249226"/>
            <a:ext cx="4739310" cy="76134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4"/>
              </a:lnSpc>
            </a:pPr>
            <a:r>
              <a:rPr lang="en-US" sz="2695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Quantum approach:</a:t>
            </a:r>
          </a:p>
          <a:p>
            <a:pPr algn="l">
              <a:lnSpc>
                <a:spcPts val="3774"/>
              </a:lnSpc>
            </a:pPr>
            <a:r>
              <a:rPr lang="en-US" sz="2695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QAOA combined with</a:t>
            </a:r>
          </a:p>
          <a:p>
            <a:pPr algn="l">
              <a:lnSpc>
                <a:spcPts val="3774"/>
              </a:lnSpc>
            </a:pPr>
            <a:r>
              <a:rPr lang="en-US" sz="2695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VQA and a parameterized quantum circuit</a:t>
            </a:r>
          </a:p>
          <a:p>
            <a:pPr algn="l" marL="582019" indent="-291010" lvl="1">
              <a:lnSpc>
                <a:spcPts val="3774"/>
              </a:lnSpc>
              <a:buFont typeface="Arial"/>
              <a:buChar char="•"/>
            </a:pPr>
            <a:r>
              <a:rPr lang="en-US" sz="2695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A quantum algorithm (a type of Variational Quantum Algorithm)</a:t>
            </a:r>
          </a:p>
          <a:p>
            <a:pPr algn="l" marL="582019" indent="-291010" lvl="1">
              <a:lnSpc>
                <a:spcPts val="3774"/>
              </a:lnSpc>
              <a:buFont typeface="Arial"/>
              <a:buChar char="•"/>
            </a:pPr>
            <a:r>
              <a:rPr lang="en-US" sz="2695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Alternates between:</a:t>
            </a:r>
          </a:p>
          <a:p>
            <a:pPr algn="l" marL="582019" indent="-291010" lvl="1">
              <a:lnSpc>
                <a:spcPts val="3774"/>
              </a:lnSpc>
              <a:buFont typeface="Arial"/>
              <a:buChar char="•"/>
            </a:pPr>
            <a:r>
              <a:rPr lang="en-US" sz="2695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Cost Hamiltonian: encodes your QUBO</a:t>
            </a:r>
          </a:p>
          <a:p>
            <a:pPr algn="l" marL="582019" indent="-291010" lvl="1">
              <a:lnSpc>
                <a:spcPts val="3774"/>
              </a:lnSpc>
              <a:buFont typeface="Arial"/>
              <a:buChar char="•"/>
            </a:pPr>
            <a:r>
              <a:rPr lang="en-US" sz="2695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Mixer Hamiltonian: allows exploration of new solutions</a:t>
            </a:r>
          </a:p>
          <a:p>
            <a:pPr algn="l">
              <a:lnSpc>
                <a:spcPts val="3774"/>
              </a:lnSpc>
            </a:pPr>
          </a:p>
          <a:p>
            <a:pPr algn="l">
              <a:lnSpc>
                <a:spcPts val="3774"/>
              </a:lnSpc>
            </a:pPr>
          </a:p>
          <a:p>
            <a:pPr algn="l">
              <a:lnSpc>
                <a:spcPts val="3774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2631249" y="-28575"/>
            <a:ext cx="10494603" cy="11030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31"/>
              </a:lnSpc>
            </a:pPr>
            <a:r>
              <a:rPr lang="en-US" sz="7081">
                <a:solidFill>
                  <a:srgbClr val="1D1D1B"/>
                </a:solidFill>
                <a:latin typeface="Telegraf"/>
                <a:ea typeface="Telegraf"/>
                <a:cs typeface="Telegraf"/>
                <a:sym typeface="Telegraf"/>
              </a:rPr>
              <a:t>Comparison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19824" y="1836683"/>
            <a:ext cx="4739310" cy="5239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4"/>
              </a:lnSpc>
            </a:pPr>
            <a:r>
              <a:rPr lang="en-US" sz="2695">
                <a:solidFill>
                  <a:srgbClr val="000000"/>
                </a:solidFill>
                <a:latin typeface="Telegraf"/>
                <a:ea typeface="Telegraf"/>
                <a:cs typeface="Telegraf"/>
                <a:sym typeface="Telegraf"/>
              </a:rPr>
              <a:t>A more classical approach</a:t>
            </a:r>
          </a:p>
          <a:p>
            <a:pPr algn="l">
              <a:lnSpc>
                <a:spcPts val="3774"/>
              </a:lnSpc>
            </a:pPr>
            <a:r>
              <a:rPr lang="en-US" sz="2695">
                <a:solidFill>
                  <a:srgbClr val="000000"/>
                </a:solidFill>
                <a:latin typeface="Telegraf"/>
                <a:ea typeface="Telegraf"/>
                <a:cs typeface="Telegraf"/>
                <a:sym typeface="Telegraf"/>
              </a:rPr>
              <a:t>QAOA combined with</a:t>
            </a:r>
          </a:p>
          <a:p>
            <a:pPr algn="l">
              <a:lnSpc>
                <a:spcPts val="3774"/>
              </a:lnSpc>
            </a:pPr>
            <a:r>
              <a:rPr lang="en-US" sz="2695">
                <a:solidFill>
                  <a:srgbClr val="000000"/>
                </a:solidFill>
                <a:latin typeface="Telegraf"/>
                <a:ea typeface="Telegraf"/>
                <a:cs typeface="Telegraf"/>
                <a:sym typeface="Telegraf"/>
              </a:rPr>
              <a:t> VQA and a parameterized quantum circuit</a:t>
            </a:r>
          </a:p>
          <a:p>
            <a:pPr algn="l" marL="582019" indent="-291010" lvl="1">
              <a:lnSpc>
                <a:spcPts val="3774"/>
              </a:lnSpc>
              <a:buFont typeface="Arial"/>
              <a:buChar char="•"/>
            </a:pPr>
            <a:r>
              <a:rPr lang="en-US" sz="2695">
                <a:solidFill>
                  <a:srgbClr val="000000"/>
                </a:solidFill>
                <a:latin typeface="Telegraf"/>
                <a:ea typeface="Telegraf"/>
                <a:cs typeface="Telegraf"/>
                <a:sym typeface="Telegraf"/>
              </a:rPr>
              <a:t>classical algorithm</a:t>
            </a:r>
          </a:p>
          <a:p>
            <a:pPr algn="l" marL="582019" indent="-291010" lvl="1">
              <a:lnSpc>
                <a:spcPts val="3774"/>
              </a:lnSpc>
              <a:buFont typeface="Arial"/>
              <a:buChar char="•"/>
            </a:pPr>
            <a:r>
              <a:rPr lang="en-US" sz="2695">
                <a:solidFill>
                  <a:srgbClr val="000000"/>
                </a:solidFill>
                <a:latin typeface="Telegraf"/>
                <a:ea typeface="Telegraf"/>
                <a:cs typeface="Telegraf"/>
                <a:sym typeface="Telegraf"/>
              </a:rPr>
              <a:t>slower than quantum annealing for larger QUBOs</a:t>
            </a:r>
          </a:p>
          <a:p>
            <a:pPr algn="l">
              <a:lnSpc>
                <a:spcPts val="3774"/>
              </a:lnSpc>
            </a:pPr>
          </a:p>
          <a:p>
            <a:pPr algn="l">
              <a:lnSpc>
                <a:spcPts val="3774"/>
              </a:lnSpc>
            </a:pPr>
          </a:p>
          <a:p>
            <a:pPr algn="l">
              <a:lnSpc>
                <a:spcPts val="3774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97885" y="1000125"/>
            <a:ext cx="15716102" cy="11030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31"/>
              </a:lnSpc>
            </a:pPr>
            <a:r>
              <a:rPr lang="en-US" sz="7081">
                <a:solidFill>
                  <a:srgbClr val="1D1D1B"/>
                </a:solidFill>
                <a:latin typeface="Telegraf"/>
                <a:ea typeface="Telegraf"/>
                <a:cs typeface="Telegraf"/>
                <a:sym typeface="Telegraf"/>
              </a:rPr>
              <a:t>Q&amp;A and Closing Remarks: 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5379166" y="568758"/>
            <a:ext cx="1312602" cy="1312602"/>
          </a:xfrm>
          <a:custGeom>
            <a:avLst/>
            <a:gdLst/>
            <a:ahLst/>
            <a:cxnLst/>
            <a:rect r="r" b="b" t="t" l="l"/>
            <a:pathLst>
              <a:path h="1312602" w="1312602">
                <a:moveTo>
                  <a:pt x="0" y="0"/>
                </a:moveTo>
                <a:lnTo>
                  <a:pt x="1312602" y="0"/>
                </a:lnTo>
                <a:lnTo>
                  <a:pt x="1312602" y="1312602"/>
                </a:lnTo>
                <a:lnTo>
                  <a:pt x="0" y="13126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5704766"/>
            <a:ext cx="1312602" cy="1312602"/>
          </a:xfrm>
          <a:custGeom>
            <a:avLst/>
            <a:gdLst/>
            <a:ahLst/>
            <a:cxnLst/>
            <a:rect r="r" b="b" t="t" l="l"/>
            <a:pathLst>
              <a:path h="1312602" w="1312602">
                <a:moveTo>
                  <a:pt x="0" y="0"/>
                </a:moveTo>
                <a:lnTo>
                  <a:pt x="1312602" y="0"/>
                </a:lnTo>
                <a:lnTo>
                  <a:pt x="1312602" y="1312602"/>
                </a:lnTo>
                <a:lnTo>
                  <a:pt x="0" y="13126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DAGkfesLzB0</dc:identifier>
  <dcterms:modified xsi:type="dcterms:W3CDTF">2011-08-01T06:04:30Z</dcterms:modified>
  <cp:revision>1</cp:revision>
  <dc:title>Yquantum Presentation</dc:title>
</cp:coreProperties>
</file>

<file path=docProps/thumbnail.jpeg>
</file>